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Helvetica Neue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HelveticaNeue-bold.fntdata"/><Relationship Id="rId27" Type="http://schemas.openxmlformats.org/officeDocument/2006/relationships/font" Target="fonts/HelveticaNeu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HelveticaNeue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HelveticaNeue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b37e1388b0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b37e1388b0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b37e1388b0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b37e1388b0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b37e1388b0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b37e1388b0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b40321fce0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b40321fce0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b37e1388b0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b37e1388b0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b37e1388b0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b37e1388b0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b37e1388b0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b37e1388b0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b40321fce0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b40321fce0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b40321fce0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b40321fce0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b40321fce0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b40321fce0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b37e1388b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b37e1388b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b40321fce0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b40321fce0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b40321fce0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b40321fce0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b40321fce0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b40321fce0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b37e1388b0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b37e1388b0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b37e1388b0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b37e1388b0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244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Analysis of Austrian Municipalities (2019)</a:t>
            </a:r>
            <a:endParaRPr b="1"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5325" y="2510250"/>
            <a:ext cx="4140348" cy="2114376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type="ctrTitle"/>
          </p:nvPr>
        </p:nvSpPr>
        <p:spPr>
          <a:xfrm>
            <a:off x="1628400" y="2061750"/>
            <a:ext cx="5887200" cy="51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Nikko Bilitza, January 2023</a:t>
            </a:r>
            <a:endParaRPr sz="2400"/>
          </a:p>
        </p:txBody>
      </p:sp>
      <p:sp>
        <p:nvSpPr>
          <p:cNvPr id="57" name="Google Shape;57;p13"/>
          <p:cNvSpPr txBox="1"/>
          <p:nvPr/>
        </p:nvSpPr>
        <p:spPr>
          <a:xfrm>
            <a:off x="1207825" y="4563825"/>
            <a:ext cx="7239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</a:rPr>
              <a:t>Xplus1. 2020. "Municipalities of Austria, 2020 dataset, 99.0% simplified, Mercator projection. Grouped by states and districts." Wikimedia Commons, 5 September 2020. https://commons.wikimedia.org/wiki/File:Austrian_Municipalities_2020_template.svg</a:t>
            </a:r>
            <a:endParaRPr sz="9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Demographics</a:t>
            </a:r>
            <a:endParaRPr b="1"/>
          </a:p>
        </p:txBody>
      </p:sp>
      <p:sp>
        <p:nvSpPr>
          <p:cNvPr id="121" name="Google Shape;121;p22"/>
          <p:cNvSpPr txBox="1"/>
          <p:nvPr>
            <p:ph idx="1" type="body"/>
          </p:nvPr>
        </p:nvSpPr>
        <p:spPr>
          <a:xfrm>
            <a:off x="311700" y="1152475"/>
            <a:ext cx="295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Average Household Size ANOVA: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F-statistic: 58.48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p-value: 2.64e-36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highlight>
                  <a:srgbClr val="FFFF00"/>
                </a:highlight>
              </a:rPr>
              <a:t>Highly statistically significant.</a:t>
            </a:r>
            <a:endParaRPr b="1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7875" y="950175"/>
            <a:ext cx="3812811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/>
              <a:t>Demographics</a:t>
            </a:r>
            <a:endParaRPr b="1"/>
          </a:p>
        </p:txBody>
      </p:sp>
      <p:sp>
        <p:nvSpPr>
          <p:cNvPr id="128" name="Google Shape;128;p23"/>
          <p:cNvSpPr txBox="1"/>
          <p:nvPr>
            <p:ph idx="1" type="body"/>
          </p:nvPr>
        </p:nvSpPr>
        <p:spPr>
          <a:xfrm>
            <a:off x="311700" y="1114525"/>
            <a:ext cx="3364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Share of Non-Austrian Citizens ANOVA: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F-statistic: 67.87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p-value: 6.97e-42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highlight>
                  <a:srgbClr val="FFFF00"/>
                </a:highlight>
              </a:rPr>
              <a:t>Highly statistically significant</a:t>
            </a:r>
            <a:endParaRPr b="1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4025" y="912238"/>
            <a:ext cx="370667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/>
              <a:t>Demographics</a:t>
            </a:r>
            <a:endParaRPr b="1"/>
          </a:p>
        </p:txBody>
      </p:sp>
      <p:sp>
        <p:nvSpPr>
          <p:cNvPr id="135" name="Google Shape;135;p24"/>
          <p:cNvSpPr txBox="1"/>
          <p:nvPr>
            <p:ph idx="1" type="body"/>
          </p:nvPr>
        </p:nvSpPr>
        <p:spPr>
          <a:xfrm>
            <a:off x="311700" y="1152475"/>
            <a:ext cx="295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Proportion 65 and Older ANOVA: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F-statistic: 0.34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p-value: 0.78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>
                <a:solidFill>
                  <a:schemeClr val="dk1"/>
                </a:solidFill>
              </a:rPr>
              <a:t>Not statistically significant (p &gt; 0.05).</a:t>
            </a:r>
            <a:endParaRPr i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4900" y="950188"/>
            <a:ext cx="370667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/>
              <a:t>Demographics</a:t>
            </a:r>
            <a:endParaRPr b="1"/>
          </a:p>
        </p:txBody>
      </p:sp>
      <p:sp>
        <p:nvSpPr>
          <p:cNvPr id="142" name="Google Shape;142;p25"/>
          <p:cNvSpPr txBox="1"/>
          <p:nvPr>
            <p:ph idx="1" type="body"/>
          </p:nvPr>
        </p:nvSpPr>
        <p:spPr>
          <a:xfrm>
            <a:off x="311700" y="1152475"/>
            <a:ext cx="295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Proportion 15 and Under ANOVA: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F-statistic: 1.82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p-value: 0.14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>
                <a:solidFill>
                  <a:schemeClr val="dk1"/>
                </a:solidFill>
              </a:rPr>
              <a:t>Not statistically significant (p &gt; 0.05).</a:t>
            </a:r>
            <a:endParaRPr i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6225" y="819400"/>
            <a:ext cx="3878100" cy="388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/>
              <a:t>Outlier Analysis: Gramais, Tyrol</a:t>
            </a:r>
            <a:endParaRPr b="1" sz="1800"/>
          </a:p>
        </p:txBody>
      </p:sp>
      <p:sp>
        <p:nvSpPr>
          <p:cNvPr id="149" name="Google Shape;149;p26"/>
          <p:cNvSpPr txBox="1"/>
          <p:nvPr>
            <p:ph idx="1" type="body"/>
          </p:nvPr>
        </p:nvSpPr>
        <p:spPr>
          <a:xfrm>
            <a:off x="407875" y="1114524"/>
            <a:ext cx="3268500" cy="32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Gramais </a:t>
            </a:r>
            <a:r>
              <a:rPr lang="en">
                <a:solidFill>
                  <a:schemeClr val="dk1"/>
                </a:solidFill>
              </a:rPr>
              <a:t>stands out as the smallest municipality with a population of merely 42 residents.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2225" y="1017725"/>
            <a:ext cx="4393257" cy="3264899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6"/>
          <p:cNvSpPr txBox="1"/>
          <p:nvPr/>
        </p:nvSpPr>
        <p:spPr>
          <a:xfrm>
            <a:off x="4111350" y="4282625"/>
            <a:ext cx="4854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</a:rPr>
              <a:t>Franzfoto. 2012. "Gramais - Ort mit Seitekopf." Wikimedia Commons, October 2012. https://commons.wikimedia.org/wiki/File:Gramais_-_Ort_mit_Seitekopf.JPG</a:t>
            </a:r>
            <a:endParaRPr sz="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7"/>
          <p:cNvSpPr txBox="1"/>
          <p:nvPr>
            <p:ph type="title"/>
          </p:nvPr>
        </p:nvSpPr>
        <p:spPr>
          <a:xfrm>
            <a:off x="311700" y="251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/>
              <a:t>Outlier Analysis: Galtür, Tyrol</a:t>
            </a:r>
            <a:endParaRPr b="1" sz="1800"/>
          </a:p>
        </p:txBody>
      </p:sp>
      <p:sp>
        <p:nvSpPr>
          <p:cNvPr id="157" name="Google Shape;157;p27"/>
          <p:cNvSpPr txBox="1"/>
          <p:nvPr>
            <p:ph idx="1" type="body"/>
          </p:nvPr>
        </p:nvSpPr>
        <p:spPr>
          <a:xfrm>
            <a:off x="407875" y="1114524"/>
            <a:ext cx="3268500" cy="32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Galtür</a:t>
            </a:r>
            <a:r>
              <a:rPr lang="en">
                <a:solidFill>
                  <a:schemeClr val="dk1"/>
                </a:solidFill>
              </a:rPr>
              <a:t>, a small ski resort town with a population of 765, has the highest unemployment rate at 29.9 percent.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58" name="Google Shape;15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3913" y="1292550"/>
            <a:ext cx="3873475" cy="2908873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7"/>
          <p:cNvSpPr txBox="1"/>
          <p:nvPr/>
        </p:nvSpPr>
        <p:spPr>
          <a:xfrm>
            <a:off x="4111350" y="4282625"/>
            <a:ext cx="49515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</a:rPr>
              <a:t>Basotxerri. 2017. "View over the centre of Galtür. Paznaun, Tyrol, Austria." Wikimedia Commons, 9 July 2017. https://commons.wikimedia.org/wiki/File:Galt%C3%BCr_-_Ortszentrum_01.jpg</a:t>
            </a:r>
            <a:endParaRPr sz="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/>
          <p:nvPr>
            <p:ph type="title"/>
          </p:nvPr>
        </p:nvSpPr>
        <p:spPr>
          <a:xfrm>
            <a:off x="311700" y="203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/>
              <a:t>Outlier Analysis: Jungholz, Tyrol</a:t>
            </a:r>
            <a:endParaRPr b="1" sz="1800"/>
          </a:p>
        </p:txBody>
      </p:sp>
      <p:sp>
        <p:nvSpPr>
          <p:cNvPr id="165" name="Google Shape;165;p28"/>
          <p:cNvSpPr txBox="1"/>
          <p:nvPr>
            <p:ph idx="1" type="body"/>
          </p:nvPr>
        </p:nvSpPr>
        <p:spPr>
          <a:xfrm>
            <a:off x="407875" y="1114524"/>
            <a:ext cx="3268500" cy="32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Jungholz </a:t>
            </a:r>
            <a:r>
              <a:rPr lang="en">
                <a:solidFill>
                  <a:schemeClr val="dk1"/>
                </a:solidFill>
              </a:rPr>
              <a:t>holds the record for the highest proportion of non-Austrian citizens (67.3%) among Austrian municipalities, attributed to its unique geographic position as an exclave surrounded by Germany.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6" name="Google Shape;16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3825" y="781575"/>
            <a:ext cx="3677750" cy="367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8"/>
          <p:cNvSpPr txBox="1"/>
          <p:nvPr/>
        </p:nvSpPr>
        <p:spPr>
          <a:xfrm>
            <a:off x="4363825" y="4465100"/>
            <a:ext cx="35805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Täubler, Joschi. "District Reutte." Wikimedia Commons. https://commons.wikimedia.org/wiki/File:Jungholz_im_Bezirk_RE.png</a:t>
            </a:r>
            <a:endParaRPr sz="9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/>
          <p:nvPr>
            <p:ph idx="1" type="body"/>
          </p:nvPr>
        </p:nvSpPr>
        <p:spPr>
          <a:xfrm>
            <a:off x="311700" y="1152475"/>
            <a:ext cx="414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Villages and towns show higher employment rates; cities, including Vienna, have elevated unemployment</a:t>
            </a:r>
            <a:endParaRPr>
              <a:solidFill>
                <a:schemeClr val="dk1"/>
              </a:solidFill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Villages have a higher rate of secondary education attainment while larger urban areas have rates of tertiary education attainment</a:t>
            </a:r>
            <a:endParaRPr>
              <a:solidFill>
                <a:schemeClr val="dk1"/>
              </a:solidFill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>
                <a:solidFill>
                  <a:schemeClr val="dk1"/>
                </a:solidFill>
              </a:rPr>
              <a:t>Villages tend to have larger household size while cities had a higher proportion of non-Austrian citizens.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3" name="Google Shape;173;p29"/>
          <p:cNvSpPr txBox="1"/>
          <p:nvPr>
            <p:ph type="title"/>
          </p:nvPr>
        </p:nvSpPr>
        <p:spPr>
          <a:xfrm>
            <a:off x="372500" y="34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20"/>
              <a:t>Takeaway: Significant </a:t>
            </a:r>
            <a:r>
              <a:rPr b="1" lang="en" sz="2420"/>
              <a:t>Differences Across Municipalities</a:t>
            </a:r>
            <a:endParaRPr b="1" sz="2420"/>
          </a:p>
        </p:txBody>
      </p:sp>
      <p:sp>
        <p:nvSpPr>
          <p:cNvPr id="174" name="Google Shape;174;p29"/>
          <p:cNvSpPr txBox="1"/>
          <p:nvPr/>
        </p:nvSpPr>
        <p:spPr>
          <a:xfrm>
            <a:off x="4454400" y="3672200"/>
            <a:ext cx="4949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TheTokl. 2020. "Village outlet of Hintertux, Austria." Wikimedia Commons, 27 June 2020. https://commons.wikimedia.org/wiki/File:Hintertux,_Austria_%28Village_outlet%29.jpg</a:t>
            </a:r>
            <a:endParaRPr sz="900"/>
          </a:p>
        </p:txBody>
      </p:sp>
      <p:pic>
        <p:nvPicPr>
          <p:cNvPr id="175" name="Google Shape;17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4400" y="1071363"/>
            <a:ext cx="4537200" cy="255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4142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Analyze variations in </a:t>
            </a:r>
            <a:r>
              <a:rPr b="1" lang="en">
                <a:solidFill>
                  <a:schemeClr val="dk1"/>
                </a:solidFill>
              </a:rPr>
              <a:t>labor market conditions, education, and demographics</a:t>
            </a:r>
            <a:r>
              <a:rPr lang="en">
                <a:solidFill>
                  <a:schemeClr val="dk1"/>
                </a:solidFill>
              </a:rPr>
              <a:t> across Austrian municipalities, specifically examining differences between villages, towns, cities, and Vienna.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Utilizes data on Austria's 2,207 municipalities collected by Statistics Austria in 2019.</a:t>
            </a:r>
            <a:endParaRPr b="1">
              <a:solidFill>
                <a:schemeClr val="dk1"/>
              </a:solidFill>
              <a:highlight>
                <a:schemeClr val="accent6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3" name="Google Shape;63;p14"/>
          <p:cNvSpPr txBox="1"/>
          <p:nvPr>
            <p:ph type="title"/>
          </p:nvPr>
        </p:nvSpPr>
        <p:spPr>
          <a:xfrm>
            <a:off x="372500" y="34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Project Goal</a:t>
            </a:r>
            <a:endParaRPr b="1"/>
          </a:p>
        </p:txBody>
      </p:sp>
      <p:sp>
        <p:nvSpPr>
          <p:cNvPr id="64" name="Google Shape;64;p14"/>
          <p:cNvSpPr txBox="1"/>
          <p:nvPr/>
        </p:nvSpPr>
        <p:spPr>
          <a:xfrm>
            <a:off x="4712950" y="3939700"/>
            <a:ext cx="4142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Franganillo, Jorge. 2019. "Salzburg (Austria)." Wikimedia Commons, 18 May 2019. </a:t>
            </a:r>
            <a:r>
              <a:rPr lang="en" sz="9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https://commons.wikimedia.org/wiki/File:Salzburg_(48489551981).jpg</a:t>
            </a:r>
            <a:endParaRPr sz="900"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5500" y="1072850"/>
            <a:ext cx="4217589" cy="2811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3826500" cy="18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Employment and Labor Market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Char char="●"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Employment Rate (15 to 64) 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Char char="●"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Unemployment Rate (15 and Older)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Char char="●"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Share of Commuters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1" name="Google Shape;71;p15"/>
          <p:cNvSpPr txBox="1"/>
          <p:nvPr>
            <p:ph type="title"/>
          </p:nvPr>
        </p:nvSpPr>
        <p:spPr>
          <a:xfrm>
            <a:off x="372500" y="347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Variables of </a:t>
            </a:r>
            <a:r>
              <a:rPr b="1" lang="en"/>
              <a:t>Interest</a:t>
            </a:r>
            <a:endParaRPr b="1"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4257875" y="1152475"/>
            <a:ext cx="3826500" cy="18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Education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Char char="●"/>
            </a:pPr>
            <a:r>
              <a:rPr lang="en">
                <a:solidFill>
                  <a:schemeClr val="dk1"/>
                </a:solidFill>
              </a:rPr>
              <a:t>Share of People with Secondary Education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Char char="●"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Share of People with Tertiary Education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482725" y="2841350"/>
            <a:ext cx="3826500" cy="18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Demographics</a:t>
            </a:r>
            <a:endParaRPr b="1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Char char="●"/>
            </a:pPr>
            <a:r>
              <a:rPr lang="en">
                <a:solidFill>
                  <a:schemeClr val="dk1"/>
                </a:solidFill>
              </a:rPr>
              <a:t>Average Household Size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Char char="●"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Proportion 65 and Older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Char char="●"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Proportion Under 15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Helvetica Neue"/>
              <a:buChar char="●"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Share of Non-Austrian Citizens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23850" y="305575"/>
            <a:ext cx="752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220"/>
              <a:t>Distribution</a:t>
            </a:r>
            <a:r>
              <a:rPr b="1" lang="en" sz="2220"/>
              <a:t> of Population in </a:t>
            </a:r>
            <a:r>
              <a:rPr b="1" lang="en" sz="2220"/>
              <a:t>Austria</a:t>
            </a:r>
            <a:endParaRPr b="1" sz="2220"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5426300" y="1116850"/>
            <a:ext cx="361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1,048 </a:t>
            </a:r>
            <a:r>
              <a:rPr b="1" lang="en" sz="1500">
                <a:solidFill>
                  <a:schemeClr val="dk1"/>
                </a:solidFill>
              </a:rPr>
              <a:t>Villages (0 - 50th percentile)</a:t>
            </a:r>
            <a:br>
              <a:rPr b="1" lang="en" sz="2000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42 &lt; 1,140 &lt; 1,813 residents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1,027 </a:t>
            </a:r>
            <a:r>
              <a:rPr b="1" lang="en" sz="1500">
                <a:solidFill>
                  <a:schemeClr val="dk1"/>
                </a:solidFill>
              </a:rPr>
              <a:t>Towns (50th - 99th percentile)</a:t>
            </a:r>
            <a:br>
              <a:rPr lang="en" sz="1500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1,814 &lt; 3,130 &lt; 23,841 </a:t>
            </a:r>
            <a:r>
              <a:rPr lang="en" sz="1500">
                <a:solidFill>
                  <a:schemeClr val="dk1"/>
                </a:solidFill>
              </a:rPr>
              <a:t>residents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20 </a:t>
            </a:r>
            <a:r>
              <a:rPr b="1" lang="en" sz="1500">
                <a:solidFill>
                  <a:schemeClr val="dk1"/>
                </a:solidFill>
              </a:rPr>
              <a:t>Cities (99th - 100th excluding Vienna)</a:t>
            </a:r>
            <a:br>
              <a:rPr b="1" lang="en" sz="1500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24,473 &lt; 41,932 &lt; 290,540 </a:t>
            </a:r>
            <a:r>
              <a:rPr lang="en" sz="1500">
                <a:solidFill>
                  <a:schemeClr val="dk1"/>
                </a:solidFill>
              </a:rPr>
              <a:t>residents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Vienna</a:t>
            </a:r>
            <a:br>
              <a:rPr b="1" lang="en" sz="2000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1,908,104 </a:t>
            </a:r>
            <a:r>
              <a:rPr lang="en" sz="1500">
                <a:solidFill>
                  <a:schemeClr val="dk1"/>
                </a:solidFill>
              </a:rPr>
              <a:t>residents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700" y="990763"/>
            <a:ext cx="4160288" cy="391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Employment and Labor Market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295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Employment Rate (15 to 64) ANOVA: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F-statistic: 13.28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p-value: 1.36e-08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highlight>
                  <a:schemeClr val="accent6"/>
                </a:highlight>
              </a:rPr>
              <a:t>Highly statistically significant.</a:t>
            </a:r>
            <a:endParaRPr b="1">
              <a:solidFill>
                <a:schemeClr val="dk1"/>
              </a:solidFill>
              <a:highlight>
                <a:schemeClr val="accent6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7500" y="1048525"/>
            <a:ext cx="3801038" cy="391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Employment and Labor Market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295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Unemployment Rate (15 and Older) ANOVA: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F-statistic: 10.75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p-value: 5.17e-07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">
                <a:solidFill>
                  <a:schemeClr val="dk1"/>
                </a:solidFill>
                <a:highlight>
                  <a:srgbClr val="FFFF00"/>
                </a:highlight>
              </a:rPr>
              <a:t>Highly statistically significant.</a:t>
            </a:r>
            <a:endParaRPr b="1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0025" y="950175"/>
            <a:ext cx="370667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b="1" lang="en"/>
              <a:t>Employment and Labor Market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152475"/>
            <a:ext cx="295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Share of Commuters ANOVA: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F-statistic: 61.88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p-value: 2.48e-38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b="1" lang="en">
                <a:solidFill>
                  <a:schemeClr val="dk1"/>
                </a:solidFill>
                <a:highlight>
                  <a:srgbClr val="FFFF00"/>
                </a:highlight>
              </a:rPr>
              <a:t>Highly statistically significant.</a:t>
            </a:r>
            <a:endParaRPr b="1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5725" y="1017725"/>
            <a:ext cx="378015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Education</a:t>
            </a:r>
            <a:endParaRPr b="1"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152475"/>
            <a:ext cx="295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Share of People with Secondary Education ANOVA: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F-statistic: 68.26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p-value: 4.12e-42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highlight>
                  <a:schemeClr val="accent6"/>
                </a:highlight>
              </a:rPr>
              <a:t>Highly statistically significant.</a:t>
            </a:r>
            <a:endParaRPr b="1">
              <a:solidFill>
                <a:schemeClr val="dk1"/>
              </a:solidFill>
              <a:highlight>
                <a:schemeClr val="accent6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8400" y="950188"/>
            <a:ext cx="370667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Education</a:t>
            </a:r>
            <a:endParaRPr b="1"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11700" y="1152475"/>
            <a:ext cx="295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Share of People with Tertiary Education ANOVA: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F-statistic: 89.15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p-value: 2.74e-54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highlight>
                  <a:srgbClr val="FFFF00"/>
                </a:highlight>
              </a:rPr>
              <a:t>Highly statistically significant.</a:t>
            </a:r>
            <a:endParaRPr b="1">
              <a:solidFill>
                <a:schemeClr val="dk1"/>
              </a:solidFill>
              <a:highlight>
                <a:srgbClr val="FFFF00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4900" y="950188"/>
            <a:ext cx="3706673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